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1" r:id="rId5"/>
    <p:sldId id="273" r:id="rId6"/>
    <p:sldId id="259" r:id="rId7"/>
    <p:sldId id="272" r:id="rId8"/>
    <p:sldId id="274" r:id="rId9"/>
    <p:sldId id="275" r:id="rId10"/>
    <p:sldId id="261" r:id="rId11"/>
    <p:sldId id="262" r:id="rId12"/>
    <p:sldId id="263" r:id="rId13"/>
    <p:sldId id="264" r:id="rId14"/>
    <p:sldId id="265"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6731" y="574766"/>
            <a:ext cx="7667272" cy="3476070"/>
          </a:xfrm>
        </p:spPr>
        <p:txBody>
          <a:bodyPr/>
          <a:lstStyle/>
          <a:p>
            <a:pPr algn="ctr"/>
            <a:r>
              <a:rPr lang="en-US" dirty="0" smtClean="0"/>
              <a:t>Institutional affiliation</a:t>
            </a:r>
            <a:br>
              <a:rPr lang="en-US" dirty="0" smtClean="0"/>
            </a:br>
            <a:r>
              <a:rPr lang="en-US" dirty="0" smtClean="0"/>
              <a:t>Student name</a:t>
            </a:r>
            <a:br>
              <a:rPr lang="en-US" dirty="0" smtClean="0"/>
            </a:br>
            <a:r>
              <a:rPr lang="en-US" dirty="0" smtClean="0"/>
              <a:t>date </a:t>
            </a:r>
            <a:endParaRPr lang="en-US" dirty="0"/>
          </a:p>
        </p:txBody>
      </p:sp>
    </p:spTree>
    <p:extLst>
      <p:ext uri="{BB962C8B-B14F-4D97-AF65-F5344CB8AC3E}">
        <p14:creationId xmlns:p14="http://schemas.microsoft.com/office/powerpoint/2010/main" val="2281656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GREAT WOLF LODGE RESORTS</a:t>
            </a:r>
            <a:br>
              <a:rPr lang="en-US" dirty="0"/>
            </a:br>
            <a:endParaRPr lang="en-US" dirty="0"/>
          </a:p>
        </p:txBody>
      </p:sp>
      <p:sp>
        <p:nvSpPr>
          <p:cNvPr id="3" name="Content Placeholder 2"/>
          <p:cNvSpPr>
            <a:spLocks noGrp="1"/>
          </p:cNvSpPr>
          <p:nvPr>
            <p:ph idx="1"/>
          </p:nvPr>
        </p:nvSpPr>
        <p:spPr/>
        <p:txBody>
          <a:bodyPr/>
          <a:lstStyle/>
          <a:p>
            <a:r>
              <a:rPr lang="en-US" dirty="0"/>
              <a:t>The resort is one of the pioneers and also the leading in indoor chain water resorts. </a:t>
            </a:r>
            <a:endParaRPr lang="en-US" dirty="0" smtClean="0"/>
          </a:p>
          <a:p>
            <a:r>
              <a:rPr lang="en-US" dirty="0" smtClean="0"/>
              <a:t>It </a:t>
            </a:r>
            <a:r>
              <a:rPr lang="en-US" dirty="0"/>
              <a:t>offers locations in the US and has a branch in Canada. All their properties provide similar services. </a:t>
            </a:r>
            <a:endParaRPr lang="en-US" dirty="0" smtClean="0"/>
          </a:p>
          <a:p>
            <a:r>
              <a:rPr lang="en-US" dirty="0" smtClean="0"/>
              <a:t>Their </a:t>
            </a:r>
            <a:r>
              <a:rPr lang="en-US" dirty="0"/>
              <a:t>services major on causing a smile of the children's Face like storytelling, kids clubs, room styles, room fitness, and games experience for kids</a:t>
            </a:r>
            <a:r>
              <a:rPr lang="en-US" dirty="0" smtClean="0"/>
              <a:t>.</a:t>
            </a:r>
          </a:p>
          <a:p>
            <a:r>
              <a:rPr lang="en-US" dirty="0" smtClean="0"/>
              <a:t> </a:t>
            </a:r>
            <a:r>
              <a:rPr lang="en-US" dirty="0"/>
              <a:t>They offer weatherproof getaway service where visitors can do bathing ant time of the year.</a:t>
            </a:r>
          </a:p>
          <a:p>
            <a:endParaRPr lang="en-US" dirty="0"/>
          </a:p>
        </p:txBody>
      </p:sp>
    </p:spTree>
    <p:extLst>
      <p:ext uri="{BB962C8B-B14F-4D97-AF65-F5344CB8AC3E}">
        <p14:creationId xmlns:p14="http://schemas.microsoft.com/office/powerpoint/2010/main" val="2319369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7646" y="609600"/>
            <a:ext cx="8516356" cy="579120"/>
          </a:xfrm>
        </p:spPr>
        <p:txBody>
          <a:bodyPr>
            <a:normAutofit fontScale="90000"/>
          </a:bodyPr>
          <a:lstStyle/>
          <a:p>
            <a:pPr algn="ctr"/>
            <a:r>
              <a:rPr lang="en-US" dirty="0"/>
              <a:t>PESTLE </a:t>
            </a:r>
            <a:r>
              <a:rPr lang="en-US" dirty="0" smtClean="0"/>
              <a:t>factors</a:t>
            </a:r>
            <a:r>
              <a:rPr lang="en-US" dirty="0"/>
              <a:t/>
            </a:r>
            <a:br>
              <a:rPr lang="en-US" dirty="0"/>
            </a:br>
            <a:endParaRPr lang="en-US" dirty="0"/>
          </a:p>
        </p:txBody>
      </p:sp>
      <p:sp>
        <p:nvSpPr>
          <p:cNvPr id="3" name="Content Placeholder 2"/>
          <p:cNvSpPr>
            <a:spLocks noGrp="1"/>
          </p:cNvSpPr>
          <p:nvPr>
            <p:ph idx="1"/>
          </p:nvPr>
        </p:nvSpPr>
        <p:spPr>
          <a:xfrm>
            <a:off x="352697" y="1188720"/>
            <a:ext cx="10149840" cy="5512526"/>
          </a:xfrm>
        </p:spPr>
        <p:txBody>
          <a:bodyPr/>
          <a:lstStyle/>
          <a:p>
            <a:r>
              <a:rPr lang="en-US" dirty="0"/>
              <a:t>Political factors. It’s how the government intervenes with business activities, economy, organization, and industry</a:t>
            </a:r>
            <a:r>
              <a:rPr lang="en-US" dirty="0" smtClean="0"/>
              <a:t>.</a:t>
            </a:r>
          </a:p>
          <a:p>
            <a:r>
              <a:rPr lang="en-US" dirty="0" smtClean="0"/>
              <a:t> </a:t>
            </a:r>
            <a:r>
              <a:rPr lang="en-US" dirty="0"/>
              <a:t>The government intervention measures on business activities include policies, trade restrictions corruption, foreign trade policy, labor laws, political instability, and tax policies</a:t>
            </a:r>
            <a:r>
              <a:rPr lang="en-US" dirty="0" smtClean="0"/>
              <a:t>.</a:t>
            </a:r>
          </a:p>
          <a:p>
            <a:r>
              <a:rPr lang="en-US" dirty="0" smtClean="0"/>
              <a:t> </a:t>
            </a:r>
            <a:r>
              <a:rPr lang="en-US" dirty="0"/>
              <a:t>Business organizations are supposed to look at government intervention measures when engaging in business activities, for example, great wolves will have to acquire a license to operate its business in the country's failure to that the government will have to close their business. </a:t>
            </a:r>
            <a:endParaRPr lang="en-US" dirty="0" smtClean="0"/>
          </a:p>
          <a:p>
            <a:r>
              <a:rPr lang="en-US" dirty="0" smtClean="0"/>
              <a:t>The </a:t>
            </a:r>
            <a:r>
              <a:rPr lang="en-US" dirty="0"/>
              <a:t>government ensures that there are peace and security in the country, which will allow for the business operations to grow like the resort</a:t>
            </a:r>
            <a:r>
              <a:rPr lang="en-US" dirty="0" smtClean="0"/>
              <a:t>.</a:t>
            </a:r>
          </a:p>
          <a:p>
            <a:r>
              <a:rPr lang="en-US" dirty="0" smtClean="0"/>
              <a:t> </a:t>
            </a:r>
            <a:r>
              <a:rPr lang="en-US" dirty="0"/>
              <a:t>Economic factors include inflation rates, interest rates, economic growth, unemployment, exchange rates, and disposable income of consumers. </a:t>
            </a:r>
            <a:endParaRPr lang="en-US" dirty="0" smtClean="0"/>
          </a:p>
          <a:p>
            <a:r>
              <a:rPr lang="en-US" dirty="0" smtClean="0"/>
              <a:t>GREAT </a:t>
            </a:r>
            <a:r>
              <a:rPr lang="en-US" dirty="0"/>
              <a:t>WOLF LODGE RESORTS will have to consider economic factors like rate of inflation, which, when not checked, will lead to high losses in the company</a:t>
            </a:r>
            <a:endParaRPr lang="en-US" dirty="0"/>
          </a:p>
        </p:txBody>
      </p:sp>
    </p:spTree>
    <p:extLst>
      <p:ext uri="{BB962C8B-B14F-4D97-AF65-F5344CB8AC3E}">
        <p14:creationId xmlns:p14="http://schemas.microsoft.com/office/powerpoint/2010/main" val="2840960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6205" y="862149"/>
            <a:ext cx="9614263" cy="5695405"/>
          </a:xfrm>
        </p:spPr>
        <p:txBody>
          <a:bodyPr>
            <a:normAutofit/>
          </a:bodyPr>
          <a:lstStyle/>
          <a:p>
            <a:r>
              <a:rPr lang="en-US" dirty="0"/>
              <a:t>The company should also reduce the unemployment rate in the country by making use of labor-intensive methods. </a:t>
            </a:r>
            <a:endParaRPr lang="en-US" dirty="0" smtClean="0"/>
          </a:p>
          <a:p>
            <a:r>
              <a:rPr lang="en-US" dirty="0" smtClean="0"/>
              <a:t>These </a:t>
            </a:r>
            <a:r>
              <a:rPr lang="en-US" dirty="0"/>
              <a:t>factors will have an external impact on a business organization. For the success of the business, they must be addressed well</a:t>
            </a:r>
            <a:r>
              <a:rPr lang="en-US" dirty="0" smtClean="0"/>
              <a:t>.</a:t>
            </a:r>
          </a:p>
          <a:p>
            <a:r>
              <a:rPr lang="en-US" dirty="0" smtClean="0"/>
              <a:t> </a:t>
            </a:r>
            <a:r>
              <a:rPr lang="en-US" dirty="0"/>
              <a:t>Social factors: they are the demographic characteristics, customs, values, and norms which are within the location of an organization. </a:t>
            </a:r>
            <a:endParaRPr lang="en-US" dirty="0" smtClean="0"/>
          </a:p>
          <a:p>
            <a:r>
              <a:rPr lang="en-US" dirty="0" smtClean="0"/>
              <a:t>They </a:t>
            </a:r>
            <a:r>
              <a:rPr lang="en-US" dirty="0"/>
              <a:t>include the following population's trends, which the organization has to address to compete effectively; career attitudes, income distribution, age distribution, lifestyle attitudes, population growth rate, and cultural barriers. </a:t>
            </a:r>
            <a:endParaRPr lang="en-US" dirty="0" smtClean="0"/>
          </a:p>
          <a:p>
            <a:r>
              <a:rPr lang="en-US" dirty="0" smtClean="0"/>
              <a:t>When </a:t>
            </a:r>
            <a:r>
              <a:rPr lang="en-US" dirty="0"/>
              <a:t>the population is high, it will lead to high customers in the company as many will be seeking vital services in the company. </a:t>
            </a:r>
            <a:endParaRPr lang="en-US" dirty="0" smtClean="0"/>
          </a:p>
          <a:p>
            <a:r>
              <a:rPr lang="en-US" dirty="0" smtClean="0"/>
              <a:t>Increased </a:t>
            </a:r>
            <a:r>
              <a:rPr lang="en-US" dirty="0"/>
              <a:t>population in any business situation will mean an increase in the number of customers hence an increase in the sales for the business. </a:t>
            </a:r>
            <a:endParaRPr lang="en-US" dirty="0" smtClean="0"/>
          </a:p>
          <a:p>
            <a:r>
              <a:rPr lang="en-US" dirty="0" smtClean="0"/>
              <a:t>Technological </a:t>
            </a:r>
            <a:r>
              <a:rPr lang="en-US" dirty="0"/>
              <a:t>factors This is technological innovations that can affect the operations of organizations favorably or unfavorably</a:t>
            </a:r>
            <a:r>
              <a:rPr lang="en-US" dirty="0" smtClean="0"/>
              <a:t>.</a:t>
            </a:r>
          </a:p>
          <a:p>
            <a:pPr marL="0" indent="0">
              <a:buNone/>
            </a:pPr>
            <a:endParaRPr lang="en-US" dirty="0"/>
          </a:p>
        </p:txBody>
      </p:sp>
    </p:spTree>
    <p:extLst>
      <p:ext uri="{BB962C8B-B14F-4D97-AF65-F5344CB8AC3E}">
        <p14:creationId xmlns:p14="http://schemas.microsoft.com/office/powerpoint/2010/main" val="2047923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327" y="418011"/>
            <a:ext cx="10450284" cy="6035040"/>
          </a:xfrm>
        </p:spPr>
        <p:txBody>
          <a:bodyPr>
            <a:normAutofit/>
          </a:bodyPr>
          <a:lstStyle/>
          <a:p>
            <a:r>
              <a:rPr lang="en-US" dirty="0"/>
              <a:t>They include the level of innovations, technology incentives, research</a:t>
            </a:r>
            <a:r>
              <a:rPr lang="en-US" dirty="0" smtClean="0"/>
              <a:t>,</a:t>
            </a:r>
          </a:p>
          <a:p>
            <a:r>
              <a:rPr lang="en-US" dirty="0" smtClean="0"/>
              <a:t> Development </a:t>
            </a:r>
            <a:r>
              <a:rPr lang="en-US" dirty="0"/>
              <a:t>activity (R$D), amount of technology awareness, and technology changes company is supposed to be creative and make use of technology to access many customers like creating business websites where people will be able to book for their services in the company branches</a:t>
            </a:r>
            <a:r>
              <a:rPr lang="en-US" dirty="0" smtClean="0"/>
              <a:t>.</a:t>
            </a:r>
          </a:p>
          <a:p>
            <a:r>
              <a:rPr lang="en-US" dirty="0"/>
              <a:t>Environmental factors. They will affect the business externally. Environmental factors include the following which the organization has to address population targets, scarcity of raw materials, weather, pollution, and climate changes GREAT WOLF LODGE RESORTS is making use of recycling services which ensures there is no dumping of waste in the environment this gives them an advantage from their competitors. </a:t>
            </a:r>
            <a:endParaRPr lang="en-US" dirty="0" smtClean="0"/>
          </a:p>
          <a:p>
            <a:r>
              <a:rPr lang="en-US" dirty="0" smtClean="0"/>
              <a:t>Legal </a:t>
            </a:r>
            <a:r>
              <a:rPr lang="en-US" dirty="0"/>
              <a:t>Factors have some level of overlap with political factors. Still, legal considerations will address specific laws in business like antitrust laws, safety laws, discrimination laws, consumer protection laws, patent laws, and employment laws</a:t>
            </a:r>
            <a:r>
              <a:rPr lang="en-US" dirty="0" smtClean="0"/>
              <a:t>.</a:t>
            </a:r>
          </a:p>
          <a:p>
            <a:r>
              <a:rPr lang="en-US" dirty="0" smtClean="0"/>
              <a:t> </a:t>
            </a:r>
            <a:r>
              <a:rPr lang="en-US" dirty="0"/>
              <a:t>The company has ensured the safety of its customers by having rescue teams on their swimming pools, which will assist in case of an emergency, which is contrary to its competitors. The organization must know such laws to trade ethically and successfully</a:t>
            </a:r>
            <a:endParaRPr lang="en-US" dirty="0"/>
          </a:p>
          <a:p>
            <a:endParaRPr lang="en-US" dirty="0"/>
          </a:p>
        </p:txBody>
      </p:sp>
    </p:spTree>
    <p:extLst>
      <p:ext uri="{BB962C8B-B14F-4D97-AF65-F5344CB8AC3E}">
        <p14:creationId xmlns:p14="http://schemas.microsoft.com/office/powerpoint/2010/main" val="1770852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Analysis using Porter’s five forces. </a:t>
            </a:r>
          </a:p>
        </p:txBody>
      </p:sp>
      <p:sp>
        <p:nvSpPr>
          <p:cNvPr id="3" name="Content Placeholder 2"/>
          <p:cNvSpPr>
            <a:spLocks noGrp="1"/>
          </p:cNvSpPr>
          <p:nvPr>
            <p:ph idx="1"/>
          </p:nvPr>
        </p:nvSpPr>
        <p:spPr>
          <a:xfrm>
            <a:off x="509451" y="1149531"/>
            <a:ext cx="9666515" cy="5342709"/>
          </a:xfrm>
        </p:spPr>
        <p:txBody>
          <a:bodyPr/>
          <a:lstStyle/>
          <a:p>
            <a:r>
              <a:rPr lang="en-US" dirty="0"/>
              <a:t>Competitive rivalry. The rivalry will be great in a situation where a few business organizations are selling the same product or service. </a:t>
            </a:r>
            <a:endParaRPr lang="en-US" dirty="0" smtClean="0"/>
          </a:p>
          <a:p>
            <a:r>
              <a:rPr lang="en-US" dirty="0" smtClean="0"/>
              <a:t>When </a:t>
            </a:r>
            <a:r>
              <a:rPr lang="en-US" dirty="0"/>
              <a:t>the organization is growing, and consumers can switch to the competitor selling or offering at a cheap cost, for example, GREAT WOLF LODGE RESORTS. </a:t>
            </a:r>
            <a:endParaRPr lang="en-US" dirty="0" smtClean="0"/>
          </a:p>
          <a:p>
            <a:r>
              <a:rPr lang="en-US" dirty="0" smtClean="0"/>
              <a:t>When </a:t>
            </a:r>
            <a:r>
              <a:rPr lang="en-US" dirty="0"/>
              <a:t>the rivalry is great, it can hurt the business. The bargaining power of suppliers: </a:t>
            </a:r>
            <a:endParaRPr lang="en-US" dirty="0" smtClean="0"/>
          </a:p>
          <a:p>
            <a:r>
              <a:rPr lang="en-US" dirty="0" smtClean="0"/>
              <a:t>It </a:t>
            </a:r>
            <a:r>
              <a:rPr lang="en-US" dirty="0"/>
              <a:t>will address the number of suppliers of raw materials in the markets and the other resources in the market. </a:t>
            </a:r>
            <a:endParaRPr lang="en-US" dirty="0" smtClean="0"/>
          </a:p>
          <a:p>
            <a:r>
              <a:rPr lang="en-US" dirty="0" smtClean="0"/>
              <a:t>The </a:t>
            </a:r>
            <a:r>
              <a:rPr lang="en-US" dirty="0"/>
              <a:t>low the supplier, the more power they will have</a:t>
            </a:r>
            <a:r>
              <a:rPr lang="en-US" dirty="0" smtClean="0"/>
              <a:t>.</a:t>
            </a:r>
          </a:p>
          <a:p>
            <a:r>
              <a:rPr lang="en-US" dirty="0" smtClean="0"/>
              <a:t> </a:t>
            </a:r>
            <a:r>
              <a:rPr lang="en-US" dirty="0"/>
              <a:t>The business will be in a good position when there are many suppliers. </a:t>
            </a:r>
            <a:endParaRPr lang="en-US" dirty="0" smtClean="0"/>
          </a:p>
          <a:p>
            <a:r>
              <a:rPr lang="en-US" dirty="0" smtClean="0"/>
              <a:t>The </a:t>
            </a:r>
            <a:r>
              <a:rPr lang="en-US" dirty="0"/>
              <a:t>company has ensured good terms with its suppliers, which has resulted in a smooth supply of products. </a:t>
            </a:r>
            <a:endParaRPr lang="en-US" dirty="0" smtClean="0"/>
          </a:p>
          <a:p>
            <a:r>
              <a:rPr lang="en-US" dirty="0" smtClean="0"/>
              <a:t>This </a:t>
            </a:r>
            <a:r>
              <a:rPr lang="en-US" dirty="0"/>
              <a:t>has given the company an advantage since the suppliers are low</a:t>
            </a:r>
            <a:r>
              <a:rPr lang="en-US" dirty="0" smtClean="0"/>
              <a:t>. </a:t>
            </a:r>
            <a:endParaRPr lang="en-US" dirty="0"/>
          </a:p>
        </p:txBody>
      </p:sp>
    </p:spTree>
    <p:extLst>
      <p:ext uri="{BB962C8B-B14F-4D97-AF65-F5344CB8AC3E}">
        <p14:creationId xmlns:p14="http://schemas.microsoft.com/office/powerpoint/2010/main" val="3706206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640" y="731521"/>
            <a:ext cx="9535886" cy="5826034"/>
          </a:xfrm>
        </p:spPr>
        <p:txBody>
          <a:bodyPr/>
          <a:lstStyle/>
          <a:p>
            <a:r>
              <a:rPr lang="en-US" dirty="0"/>
              <a:t>The bargaining power of customers: this will examine the influence the customer or the consumer has and their effect on pricing and quality. </a:t>
            </a:r>
            <a:endParaRPr lang="en-US" dirty="0" smtClean="0"/>
          </a:p>
          <a:p>
            <a:r>
              <a:rPr lang="en-US" dirty="0" smtClean="0"/>
              <a:t>Buying </a:t>
            </a:r>
            <a:r>
              <a:rPr lang="en-US" dirty="0"/>
              <a:t>power will be low when then the consumers buy the services, and the products in small amounts and the seller's products are different from those of the competitors. </a:t>
            </a:r>
            <a:endParaRPr lang="en-US" dirty="0" smtClean="0"/>
          </a:p>
          <a:p>
            <a:r>
              <a:rPr lang="en-US" dirty="0" smtClean="0"/>
              <a:t>The </a:t>
            </a:r>
            <a:r>
              <a:rPr lang="en-US" dirty="0"/>
              <a:t>company has put measures to protect its customers by making adverts to their services and products. </a:t>
            </a:r>
            <a:endParaRPr lang="en-US" dirty="0" smtClean="0"/>
          </a:p>
          <a:p>
            <a:r>
              <a:rPr lang="en-US" dirty="0" smtClean="0"/>
              <a:t>The </a:t>
            </a:r>
            <a:r>
              <a:rPr lang="en-US" dirty="0"/>
              <a:t>threat of new entrants, when it easy for a new competitor to enter, the more the risk for the established business as the market share will be depleted</a:t>
            </a:r>
            <a:r>
              <a:rPr lang="en-US" dirty="0" smtClean="0"/>
              <a:t>.</a:t>
            </a:r>
          </a:p>
          <a:p>
            <a:r>
              <a:rPr lang="en-US" dirty="0" smtClean="0"/>
              <a:t> Barriers </a:t>
            </a:r>
            <a:r>
              <a:rPr lang="en-US" dirty="0"/>
              <a:t>to new entry include access to inputs, absolute cost advantages, brand identity, and economies of scale</a:t>
            </a:r>
            <a:r>
              <a:rPr lang="en-US" dirty="0" smtClean="0"/>
              <a:t>.</a:t>
            </a:r>
          </a:p>
          <a:p>
            <a:r>
              <a:rPr lang="en-US" dirty="0" smtClean="0"/>
              <a:t> </a:t>
            </a:r>
            <a:r>
              <a:rPr lang="en-US" dirty="0"/>
              <a:t>The threat of substitute products or services: It examines how easy it is for consumers or the customers can easily switch from the business product or service to that of the competitor. </a:t>
            </a:r>
            <a:endParaRPr lang="en-US" dirty="0" smtClean="0"/>
          </a:p>
          <a:p>
            <a:r>
              <a:rPr lang="en-US" dirty="0" smtClean="0"/>
              <a:t>This </a:t>
            </a:r>
            <a:r>
              <a:rPr lang="en-US" dirty="0"/>
              <a:t>threat is investigated by turning costs, immediate and for long-term, as well as examining consumers’ inclination to changes. If the organization reduces the prices of the products or services and its competitors also reduce, it means they are making profits.</a:t>
            </a:r>
          </a:p>
          <a:p>
            <a:endParaRPr lang="en-US" dirty="0"/>
          </a:p>
        </p:txBody>
      </p:sp>
    </p:spTree>
    <p:extLst>
      <p:ext uri="{BB962C8B-B14F-4D97-AF65-F5344CB8AC3E}">
        <p14:creationId xmlns:p14="http://schemas.microsoft.com/office/powerpoint/2010/main" val="3296035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using porter's five forces </a:t>
            </a:r>
            <a:br>
              <a:rPr lang="en-US" dirty="0"/>
            </a:br>
            <a:endParaRPr lang="en-US" dirty="0"/>
          </a:p>
        </p:txBody>
      </p:sp>
      <p:sp>
        <p:nvSpPr>
          <p:cNvPr id="3" name="Content Placeholder 2"/>
          <p:cNvSpPr>
            <a:spLocks noGrp="1"/>
          </p:cNvSpPr>
          <p:nvPr>
            <p:ph idx="1"/>
          </p:nvPr>
        </p:nvSpPr>
        <p:spPr/>
        <p:txBody>
          <a:bodyPr/>
          <a:lstStyle/>
          <a:p>
            <a:r>
              <a:rPr lang="en-US" dirty="0"/>
              <a:t>Supply power. The Company assessed how it is easy for the suppliers to increase the prices after the company made their service and product unique, such that it was not easy for the suppliers to increase the prices.</a:t>
            </a:r>
          </a:p>
          <a:p>
            <a:r>
              <a:rPr lang="en-US" dirty="0"/>
              <a:t>Buying power, the company conducts a survey on the probability of the buyers to drive prices down. </a:t>
            </a:r>
            <a:endParaRPr lang="en-US" dirty="0" smtClean="0"/>
          </a:p>
          <a:p>
            <a:r>
              <a:rPr lang="en-US" dirty="0" smtClean="0"/>
              <a:t>The </a:t>
            </a:r>
            <a:r>
              <a:rPr lang="en-US" dirty="0"/>
              <a:t>number of customers seeking resort services is many such that its not easy for them to determine the costs of their products and services</a:t>
            </a:r>
            <a:r>
              <a:rPr lang="en-US" dirty="0" smtClean="0"/>
              <a:t>.</a:t>
            </a:r>
          </a:p>
          <a:p>
            <a:r>
              <a:rPr lang="en-US" dirty="0" smtClean="0"/>
              <a:t> </a:t>
            </a:r>
            <a:r>
              <a:rPr lang="en-US" dirty="0"/>
              <a:t>Competitive rivalry After a thorough investigation, the company noticed there was a competitive rivalry whereby its competitors are decreasing the prices of services and products. </a:t>
            </a:r>
            <a:endParaRPr lang="en-US" dirty="0"/>
          </a:p>
        </p:txBody>
      </p:sp>
    </p:spTree>
    <p:extLst>
      <p:ext uri="{BB962C8B-B14F-4D97-AF65-F5344CB8AC3E}">
        <p14:creationId xmlns:p14="http://schemas.microsoft.com/office/powerpoint/2010/main" val="781325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Analysis using porter's five forces </a:t>
            </a:r>
            <a:br>
              <a:rPr lang="en-US"/>
            </a:br>
            <a:endParaRPr lang="en-US"/>
          </a:p>
        </p:txBody>
      </p:sp>
      <p:sp>
        <p:nvSpPr>
          <p:cNvPr id="3" name="Content Placeholder 2"/>
          <p:cNvSpPr>
            <a:spLocks noGrp="1"/>
          </p:cNvSpPr>
          <p:nvPr>
            <p:ph idx="1"/>
          </p:nvPr>
        </p:nvSpPr>
        <p:spPr/>
        <p:txBody>
          <a:bodyPr>
            <a:normAutofit lnSpcReduction="10000"/>
          </a:bodyPr>
          <a:lstStyle/>
          <a:p>
            <a:r>
              <a:rPr lang="en-US" dirty="0"/>
              <a:t>The company made sure their service and products are of high quality and reduced their costs to match those of competitors. </a:t>
            </a:r>
          </a:p>
          <a:p>
            <a:r>
              <a:rPr lang="en-US" dirty="0"/>
              <a:t>The threat of substitution This happens when there is a substitute which exists in the market; this will increase the likelihood of consumers to switch to the competitor. </a:t>
            </a:r>
            <a:endParaRPr lang="en-US" dirty="0" smtClean="0"/>
          </a:p>
          <a:p>
            <a:r>
              <a:rPr lang="en-US" dirty="0" smtClean="0"/>
              <a:t>After </a:t>
            </a:r>
            <a:r>
              <a:rPr lang="en-US" dirty="0"/>
              <a:t>analysis, the company to make sure their products are </a:t>
            </a:r>
            <a:r>
              <a:rPr lang="en-US" dirty="0" smtClean="0"/>
              <a:t>unique </a:t>
            </a:r>
            <a:r>
              <a:rPr lang="en-US" dirty="0"/>
              <a:t>and of high quality. </a:t>
            </a:r>
          </a:p>
          <a:p>
            <a:r>
              <a:rPr lang="en-US" dirty="0"/>
              <a:t>The threat of new entry. The company analyzed this factor and avoided instances of new entry since the resort was making a profit</a:t>
            </a:r>
            <a:r>
              <a:rPr lang="en-US" dirty="0" smtClean="0"/>
              <a:t>.</a:t>
            </a:r>
          </a:p>
          <a:p>
            <a:r>
              <a:rPr lang="en-US" dirty="0" smtClean="0"/>
              <a:t> </a:t>
            </a:r>
            <a:r>
              <a:rPr lang="en-US" dirty="0"/>
              <a:t>The company it was patent, the economies of scale were also high, the capital requirements for such a business were also increased, and the company policies and conditions were too high to scare new entrants.</a:t>
            </a:r>
          </a:p>
          <a:p>
            <a:endParaRPr lang="en-US" dirty="0"/>
          </a:p>
        </p:txBody>
      </p:sp>
    </p:spTree>
    <p:extLst>
      <p:ext uri="{BB962C8B-B14F-4D97-AF65-F5344CB8AC3E}">
        <p14:creationId xmlns:p14="http://schemas.microsoft.com/office/powerpoint/2010/main" val="3221802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Stakeholders. </a:t>
            </a:r>
          </a:p>
        </p:txBody>
      </p:sp>
      <p:sp>
        <p:nvSpPr>
          <p:cNvPr id="3" name="Content Placeholder 2"/>
          <p:cNvSpPr>
            <a:spLocks noGrp="1"/>
          </p:cNvSpPr>
          <p:nvPr>
            <p:ph idx="1"/>
          </p:nvPr>
        </p:nvSpPr>
        <p:spPr/>
        <p:txBody>
          <a:bodyPr/>
          <a:lstStyle/>
          <a:p>
            <a:r>
              <a:rPr lang="en-US" dirty="0"/>
              <a:t>The business stakeholders the resort in the resort have a role to play in ensuring the success of the firm. </a:t>
            </a:r>
            <a:endParaRPr lang="en-US" dirty="0" smtClean="0"/>
          </a:p>
          <a:p>
            <a:r>
              <a:rPr lang="en-US" dirty="0" smtClean="0"/>
              <a:t>They </a:t>
            </a:r>
            <a:r>
              <a:rPr lang="en-US" dirty="0"/>
              <a:t>advise on the appropriate the firm is supposed to take to have a significant market share on its products. </a:t>
            </a:r>
            <a:endParaRPr lang="en-US" dirty="0" smtClean="0"/>
          </a:p>
          <a:p>
            <a:r>
              <a:rPr lang="en-US" dirty="0" smtClean="0"/>
              <a:t>They </a:t>
            </a:r>
            <a:r>
              <a:rPr lang="en-US" dirty="0"/>
              <a:t>are responsible for planning for adverts on the firs service.</a:t>
            </a:r>
          </a:p>
          <a:p>
            <a:endParaRPr lang="en-US" dirty="0"/>
          </a:p>
        </p:txBody>
      </p:sp>
    </p:spTree>
    <p:extLst>
      <p:ext uri="{BB962C8B-B14F-4D97-AF65-F5344CB8AC3E}">
        <p14:creationId xmlns:p14="http://schemas.microsoft.com/office/powerpoint/2010/main" val="2012052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company resources and capabilities </a:t>
            </a:r>
          </a:p>
        </p:txBody>
      </p:sp>
      <p:sp>
        <p:nvSpPr>
          <p:cNvPr id="3" name="Content Placeholder 2"/>
          <p:cNvSpPr>
            <a:spLocks noGrp="1"/>
          </p:cNvSpPr>
          <p:nvPr>
            <p:ph idx="1"/>
          </p:nvPr>
        </p:nvSpPr>
        <p:spPr/>
        <p:txBody>
          <a:bodyPr/>
          <a:lstStyle/>
          <a:p>
            <a:r>
              <a:rPr lang="en-US" dirty="0"/>
              <a:t>The company resources and capabilities give it a competitive edge over the rivals because of the following</a:t>
            </a:r>
            <a:r>
              <a:rPr lang="en-US" dirty="0" smtClean="0"/>
              <a:t>.</a:t>
            </a:r>
          </a:p>
          <a:p>
            <a:r>
              <a:rPr lang="en-US" dirty="0" smtClean="0"/>
              <a:t> </a:t>
            </a:r>
            <a:r>
              <a:rPr lang="en-US" dirty="0"/>
              <a:t>Competitors cannot imitate the company's advantage. </a:t>
            </a:r>
            <a:endParaRPr lang="en-US" dirty="0" smtClean="0"/>
          </a:p>
          <a:p>
            <a:r>
              <a:rPr lang="en-US" dirty="0" smtClean="0"/>
              <a:t>The </a:t>
            </a:r>
            <a:r>
              <a:rPr lang="en-US" dirty="0"/>
              <a:t>resort makes adverts on their service and products so that their customers can easily differentiate. </a:t>
            </a:r>
            <a:endParaRPr lang="en-US" dirty="0" smtClean="0"/>
          </a:p>
          <a:p>
            <a:r>
              <a:rPr lang="en-US" dirty="0" smtClean="0"/>
              <a:t>The </a:t>
            </a:r>
            <a:r>
              <a:rPr lang="en-US" dirty="0"/>
              <a:t>company owns a competitive advantage, which other firms do not have. </a:t>
            </a:r>
            <a:endParaRPr lang="en-US" dirty="0" smtClean="0"/>
          </a:p>
          <a:p>
            <a:r>
              <a:rPr lang="en-US" dirty="0" smtClean="0"/>
              <a:t>They </a:t>
            </a:r>
            <a:r>
              <a:rPr lang="en-US" dirty="0"/>
              <a:t>make use of the latest technology on child games and weatherproof power strategies, which enable their customer to bath regardless of the time in the year. </a:t>
            </a:r>
          </a:p>
          <a:p>
            <a:endParaRPr lang="en-US" dirty="0"/>
          </a:p>
        </p:txBody>
      </p:sp>
    </p:spTree>
    <p:extLst>
      <p:ext uri="{BB962C8B-B14F-4D97-AF65-F5344CB8AC3E}">
        <p14:creationId xmlns:p14="http://schemas.microsoft.com/office/powerpoint/2010/main" val="4220892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GREAT WOLF LODGE RESORTS</a:t>
            </a:r>
          </a:p>
        </p:txBody>
      </p:sp>
      <p:sp>
        <p:nvSpPr>
          <p:cNvPr id="3" name="Content Placeholder 2"/>
          <p:cNvSpPr>
            <a:spLocks noGrp="1"/>
          </p:cNvSpPr>
          <p:nvPr>
            <p:ph idx="1"/>
          </p:nvPr>
        </p:nvSpPr>
        <p:spPr>
          <a:xfrm>
            <a:off x="548640" y="1489167"/>
            <a:ext cx="8725362" cy="4552196"/>
          </a:xfrm>
        </p:spPr>
        <p:txBody>
          <a:bodyPr/>
          <a:lstStyle/>
          <a:p>
            <a:r>
              <a:rPr lang="en-US" dirty="0"/>
              <a:t>GREAT WOLF LODGE RESORTS  like any other company, it has got its strengths, which makes it to be the best in the market and also it has its weakness</a:t>
            </a:r>
            <a:r>
              <a:rPr lang="en-US" dirty="0" smtClean="0"/>
              <a:t>.</a:t>
            </a:r>
          </a:p>
          <a:p>
            <a:r>
              <a:rPr lang="en-US" dirty="0" smtClean="0"/>
              <a:t> </a:t>
            </a:r>
            <a:r>
              <a:rPr lang="en-US" dirty="0"/>
              <a:t>Strengths of the company include It has a strong brand which is tied to its customers this has led the company to be the best in the offering of family services. </a:t>
            </a:r>
            <a:endParaRPr lang="en-US" dirty="0" smtClean="0"/>
          </a:p>
          <a:p>
            <a:r>
              <a:rPr lang="en-US" dirty="0" smtClean="0"/>
              <a:t>The </a:t>
            </a:r>
            <a:r>
              <a:rPr lang="en-US" dirty="0"/>
              <a:t>resort has been able to have the best quality services which cheap compared to those of its competitors</a:t>
            </a:r>
            <a:r>
              <a:rPr lang="en-US" dirty="0" smtClean="0"/>
              <a:t>.</a:t>
            </a:r>
          </a:p>
          <a:p>
            <a:r>
              <a:rPr lang="en-US" dirty="0" smtClean="0"/>
              <a:t> </a:t>
            </a:r>
            <a:r>
              <a:rPr lang="en-US" dirty="0"/>
              <a:t>The company has been able to open many branches in the US. </a:t>
            </a:r>
            <a:endParaRPr lang="en-US" dirty="0" smtClean="0"/>
          </a:p>
          <a:p>
            <a:r>
              <a:rPr lang="en-US" dirty="0" smtClean="0"/>
              <a:t>The </a:t>
            </a:r>
            <a:r>
              <a:rPr lang="en-US" dirty="0"/>
              <a:t>company's weakness, of recent it, has faced a challenge of offering its service of its competitors, which has reduced the market customer share.</a:t>
            </a:r>
          </a:p>
          <a:p>
            <a:r>
              <a:rPr lang="en-US" dirty="0"/>
              <a:t>The company chain of activities included making their product using the latest </a:t>
            </a:r>
          </a:p>
        </p:txBody>
      </p:sp>
    </p:spTree>
    <p:extLst>
      <p:ext uri="{BB962C8B-B14F-4D97-AF65-F5344CB8AC3E}">
        <p14:creationId xmlns:p14="http://schemas.microsoft.com/office/powerpoint/2010/main" val="2725463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company chain of activities</a:t>
            </a:r>
          </a:p>
        </p:txBody>
      </p:sp>
      <p:sp>
        <p:nvSpPr>
          <p:cNvPr id="3" name="Content Placeholder 2"/>
          <p:cNvSpPr>
            <a:spLocks noGrp="1"/>
          </p:cNvSpPr>
          <p:nvPr>
            <p:ph idx="1"/>
          </p:nvPr>
        </p:nvSpPr>
        <p:spPr/>
        <p:txBody>
          <a:bodyPr/>
          <a:lstStyle/>
          <a:p>
            <a:r>
              <a:rPr lang="en-US" dirty="0"/>
              <a:t>The company chain of activities included making their product using the latest technology like room styles, game rooms, arcade, and fitness rooms</a:t>
            </a:r>
            <a:r>
              <a:rPr lang="en-US" dirty="0" smtClean="0"/>
              <a:t>.</a:t>
            </a:r>
          </a:p>
          <a:p>
            <a:r>
              <a:rPr lang="en-US" dirty="0" smtClean="0"/>
              <a:t> </a:t>
            </a:r>
            <a:r>
              <a:rPr lang="en-US" dirty="0"/>
              <a:t>This will ensure that the sales of their products and services are high. </a:t>
            </a:r>
            <a:endParaRPr lang="en-US" dirty="0" smtClean="0"/>
          </a:p>
          <a:p>
            <a:r>
              <a:rPr lang="en-US" dirty="0" smtClean="0"/>
              <a:t>They </a:t>
            </a:r>
            <a:r>
              <a:rPr lang="en-US" dirty="0"/>
              <a:t>are making the latest innovations on their products to attract many and new customers. </a:t>
            </a:r>
            <a:endParaRPr lang="en-US" dirty="0" smtClean="0"/>
          </a:p>
          <a:p>
            <a:r>
              <a:rPr lang="en-US" dirty="0" smtClean="0"/>
              <a:t>Creating </a:t>
            </a:r>
            <a:r>
              <a:rPr lang="en-US" dirty="0"/>
              <a:t>products and services to be cheap as this will increase their sales and profits.</a:t>
            </a:r>
          </a:p>
          <a:p>
            <a:endParaRPr lang="en-US" dirty="0"/>
          </a:p>
        </p:txBody>
      </p:sp>
    </p:spTree>
    <p:extLst>
      <p:ext uri="{BB962C8B-B14F-4D97-AF65-F5344CB8AC3E}">
        <p14:creationId xmlns:p14="http://schemas.microsoft.com/office/powerpoint/2010/main" val="917535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The </a:t>
            </a:r>
            <a:r>
              <a:rPr lang="en-US" dirty="0"/>
              <a:t>company employed effective strategies more so innovation and technology, which led to a win over their competitors</a:t>
            </a:r>
            <a:r>
              <a:rPr lang="en-US" dirty="0" smtClean="0"/>
              <a:t>.</a:t>
            </a:r>
          </a:p>
          <a:p>
            <a:r>
              <a:rPr lang="en-US" dirty="0" smtClean="0"/>
              <a:t> </a:t>
            </a:r>
            <a:r>
              <a:rPr lang="en-US" dirty="0"/>
              <a:t>The information in this research will help managers to make appropriate decisions to increase their markets and sales</a:t>
            </a:r>
            <a:r>
              <a:rPr lang="en-US" dirty="0" smtClean="0"/>
              <a:t>.</a:t>
            </a:r>
          </a:p>
          <a:p>
            <a:r>
              <a:rPr lang="en-US" dirty="0" smtClean="0"/>
              <a:t> </a:t>
            </a:r>
            <a:r>
              <a:rPr lang="en-US" dirty="0"/>
              <a:t>In case of a decrease in purchasing, the manager can use this information to look for markets overseas or open many branches.</a:t>
            </a:r>
          </a:p>
          <a:p>
            <a:endParaRPr lang="en-US" dirty="0"/>
          </a:p>
        </p:txBody>
      </p:sp>
    </p:spTree>
    <p:extLst>
      <p:ext uri="{BB962C8B-B14F-4D97-AF65-F5344CB8AC3E}">
        <p14:creationId xmlns:p14="http://schemas.microsoft.com/office/powerpoint/2010/main" val="3260587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896" y="609600"/>
            <a:ext cx="8464105" cy="539931"/>
          </a:xfrm>
        </p:spPr>
        <p:txBody>
          <a:bodyPr>
            <a:normAutofit fontScale="90000"/>
          </a:bodyPr>
          <a:lstStyle/>
          <a:p>
            <a:pPr algn="ctr"/>
            <a:r>
              <a:rPr lang="en-US" dirty="0" smtClean="0"/>
              <a:t>Reference </a:t>
            </a:r>
            <a:endParaRPr lang="en-US" dirty="0"/>
          </a:p>
        </p:txBody>
      </p:sp>
      <p:sp>
        <p:nvSpPr>
          <p:cNvPr id="3" name="Content Placeholder 2"/>
          <p:cNvSpPr>
            <a:spLocks noGrp="1"/>
          </p:cNvSpPr>
          <p:nvPr>
            <p:ph idx="1"/>
          </p:nvPr>
        </p:nvSpPr>
        <p:spPr>
          <a:xfrm>
            <a:off x="677333" y="1397726"/>
            <a:ext cx="10125649" cy="4643637"/>
          </a:xfrm>
        </p:spPr>
        <p:txBody>
          <a:bodyPr>
            <a:normAutofit lnSpcReduction="10000"/>
          </a:bodyPr>
          <a:lstStyle/>
          <a:p>
            <a:r>
              <a:rPr lang="en-US" dirty="0" err="1"/>
              <a:t>Sangree</a:t>
            </a:r>
            <a:r>
              <a:rPr lang="en-US" dirty="0"/>
              <a:t>, D. J., &amp;amp; MAI, C. (2008). Indoor Waterparks; Surfing a wave in North America</a:t>
            </a:r>
          </a:p>
          <a:p>
            <a:r>
              <a:rPr lang="en-US" dirty="0"/>
              <a:t>in’08. Hotel &amp;amp; Leisure Advisors, 1-9.</a:t>
            </a:r>
          </a:p>
          <a:p>
            <a:r>
              <a:rPr lang="en-US" dirty="0"/>
              <a:t>Curtis, S., Arrigo, J., Long, P., &amp;amp; Covington, R. (2010). Climate, weather and tourism: Bridging</a:t>
            </a:r>
          </a:p>
          <a:p>
            <a:r>
              <a:rPr lang="en-US" dirty="0"/>
              <a:t>science and practice. Publication of the Center for Sustainable Tourism, Division of Research</a:t>
            </a:r>
          </a:p>
          <a:p>
            <a:r>
              <a:rPr lang="en-US" dirty="0"/>
              <a:t>and Graduate Studies. East Carolina University: Greenville, NC.</a:t>
            </a:r>
          </a:p>
          <a:p>
            <a:r>
              <a:rPr lang="en-US" dirty="0"/>
              <a:t>Spector, S., Chard, C., </a:t>
            </a:r>
            <a:r>
              <a:rPr lang="en-US" dirty="0" err="1"/>
              <a:t>Mallen</a:t>
            </a:r>
            <a:r>
              <a:rPr lang="en-US" dirty="0"/>
              <a:t>, C., &amp;amp; Hyatt, C. (2012). Socially constructed environmental issues</a:t>
            </a:r>
          </a:p>
          <a:p>
            <a:r>
              <a:rPr lang="en-US" dirty="0"/>
              <a:t>and sport: A content analysis of ski resort environmental communications. Sport Management</a:t>
            </a:r>
          </a:p>
          <a:p>
            <a:r>
              <a:rPr lang="en-US" dirty="0"/>
              <a:t>Review, 15(4), 416-433.</a:t>
            </a:r>
          </a:p>
          <a:p>
            <a:r>
              <a:rPr lang="en-US" dirty="0"/>
              <a:t>Kumar, R. (2013). The effect of macroeconomic factors on Indian stock market performance: A</a:t>
            </a:r>
          </a:p>
          <a:p>
            <a:r>
              <a:rPr lang="en-US" dirty="0"/>
              <a:t>factor analysis approach. IOSR Journal of economics and finance, 1(3), 14-21.</a:t>
            </a:r>
          </a:p>
        </p:txBody>
      </p:sp>
    </p:spTree>
    <p:extLst>
      <p:ext uri="{BB962C8B-B14F-4D97-AF65-F5344CB8AC3E}">
        <p14:creationId xmlns:p14="http://schemas.microsoft.com/office/powerpoint/2010/main" val="264859895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336</TotalTime>
  <Words>1740</Words>
  <Application>Microsoft Office PowerPoint</Application>
  <PresentationFormat>Widescreen</PresentationFormat>
  <Paragraphs>89</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Wingdings 3</vt:lpstr>
      <vt:lpstr>Facet</vt:lpstr>
      <vt:lpstr>Institutional affiliation Student name date </vt:lpstr>
      <vt:lpstr>GREAT WOLF LODGE RESORTS </vt:lpstr>
      <vt:lpstr>PESTLE factors </vt:lpstr>
      <vt:lpstr>PowerPoint Presentation</vt:lpstr>
      <vt:lpstr>PowerPoint Presentation</vt:lpstr>
      <vt:lpstr>Analysis using Porter’s five forces. </vt:lpstr>
      <vt:lpstr>PowerPoint Presentation</vt:lpstr>
      <vt:lpstr>Analysis using porter's five forces  </vt:lpstr>
      <vt:lpstr>Analysis using porter's five forces  </vt:lpstr>
      <vt:lpstr>Stakeholders. </vt:lpstr>
      <vt:lpstr>The company resources and capabilities </vt:lpstr>
      <vt:lpstr>GREAT WOLF LODGE RESORTS</vt:lpstr>
      <vt:lpstr>The company chain of activities</vt:lpstr>
      <vt:lpstr>Conclusion</vt:lpstr>
      <vt:lpstr>Reference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8</cp:revision>
  <dcterms:created xsi:type="dcterms:W3CDTF">2020-04-25T16:18:40Z</dcterms:created>
  <dcterms:modified xsi:type="dcterms:W3CDTF">2020-05-02T00:39:00Z</dcterms:modified>
</cp:coreProperties>
</file>